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60" r:id="rId5"/>
    <p:sldId id="261" r:id="rId6"/>
    <p:sldId id="262" r:id="rId7"/>
    <p:sldId id="264" r:id="rId8"/>
    <p:sldId id="267" r:id="rId9"/>
    <p:sldId id="269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</p:embeddedFont>
    <p:embeddedFont>
      <p:font typeface="Montserrat Bold" panose="00000800000000000000" charset="0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716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C7BBC16-86FE-B9DB-1092-5531CAA9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-57377"/>
            <a:ext cx="13484789" cy="898985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6671" y="1175549"/>
            <a:ext cx="8077329" cy="482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Online Examination </a:t>
            </a:r>
            <a:r>
              <a:rPr lang="en-US" sz="9156" dirty="0" err="1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potral</a:t>
            </a:r>
            <a:endParaRPr lang="en-US" sz="9156" dirty="0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8842200" y="7810500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47857" y="6355656"/>
            <a:ext cx="7366063" cy="98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Powered by ASP.NET Web API &amp; React.js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endParaRPr lang="en-US" sz="2753" spc="-55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1250D-F6B9-8CFF-C6E8-18A33C6F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2AA04D68-C1A9-C51A-8D2F-A71C33E6F36D}"/>
              </a:ext>
            </a:extLst>
          </p:cNvPr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23422F-4AAF-9579-D3E0-4B76F2C9D6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3C58999-70C6-7E37-6FA3-4FE43382A1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C70F027-5FA5-DAA0-8131-FD1FC0180615}"/>
              </a:ext>
            </a:extLst>
          </p:cNvPr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1DB4FEE-0C14-7EA5-B260-6AA904FBD8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5E72990-4A7D-C119-C11F-B377520E32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F2D1573-BFE7-D230-5755-897F813713CD}"/>
              </a:ext>
            </a:extLst>
          </p:cNvPr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D1CF51-2855-D4D4-5A27-57E7E5CF3D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C497A74-6004-FCD8-0CB7-819F145BA6A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A3E68AC-569A-1B29-D6E3-9A5C45328F27}"/>
              </a:ext>
            </a:extLst>
          </p:cNvPr>
          <p:cNvSpPr txBox="1"/>
          <p:nvPr/>
        </p:nvSpPr>
        <p:spPr>
          <a:xfrm>
            <a:off x="3124200" y="1551723"/>
            <a:ext cx="10439529" cy="1521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Montserrat Bold" panose="00000800000000000000" charset="0"/>
                <a:ea typeface="Montserrat"/>
                <a:cs typeface="Montserrat"/>
                <a:sym typeface="Montserrat"/>
              </a:rPr>
              <a:t>Group Members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F027A1E-3783-B5C9-2A2F-22C0C23FFB36}"/>
              </a:ext>
            </a:extLst>
          </p:cNvPr>
          <p:cNvGrpSpPr/>
          <p:nvPr/>
        </p:nvGrpSpPr>
        <p:grpSpPr>
          <a:xfrm>
            <a:off x="8842200" y="7810500"/>
            <a:ext cx="14099416" cy="14099416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616FF2-A050-48DE-1AAA-C632A51338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50D886-9F70-64ED-F647-65967E0331A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594E40F-790A-81BA-624C-4098E94E9C28}"/>
              </a:ext>
            </a:extLst>
          </p:cNvPr>
          <p:cNvSpPr txBox="1"/>
          <p:nvPr/>
        </p:nvSpPr>
        <p:spPr>
          <a:xfrm>
            <a:off x="4219032" y="3761213"/>
            <a:ext cx="8249864" cy="407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Kalisa Mutabazi              </a:t>
            </a:r>
            <a:r>
              <a:rPr lang="en-US" sz="3600" b="1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25863</a:t>
            </a:r>
          </a:p>
          <a:p>
            <a:pPr>
              <a:lnSpc>
                <a:spcPct val="150000"/>
              </a:lnSpc>
            </a:pPr>
            <a:r>
              <a:rPr lang="en-US" sz="3600" spc="-55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Habumugisha</a:t>
            </a: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600" spc="-55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Taufic</a:t>
            </a: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3600" b="1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24938</a:t>
            </a:r>
          </a:p>
          <a:p>
            <a:pPr>
              <a:lnSpc>
                <a:spcPct val="150000"/>
              </a:lnSpc>
            </a:pPr>
            <a:r>
              <a:rPr lang="en-US" sz="3600" spc="-55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Mukarukaka</a:t>
            </a: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Cecile        </a:t>
            </a:r>
            <a:r>
              <a:rPr lang="en-US" sz="3600" b="1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25213</a:t>
            </a:r>
          </a:p>
          <a:p>
            <a:pPr>
              <a:lnSpc>
                <a:spcPct val="150000"/>
              </a:lnSpc>
            </a:pP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Iradukunda Joyeuse     </a:t>
            </a:r>
            <a:r>
              <a:rPr lang="en-US" sz="3600" b="1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25198</a:t>
            </a:r>
          </a:p>
          <a:p>
            <a:pPr>
              <a:lnSpc>
                <a:spcPct val="150000"/>
              </a:lnSpc>
            </a:pPr>
            <a:r>
              <a:rPr lang="en-US" sz="3600" spc="-55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Uwineza</a:t>
            </a:r>
            <a:r>
              <a:rPr lang="en-US" sz="3600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Aliane               </a:t>
            </a:r>
            <a:r>
              <a:rPr lang="en-US" sz="3600" b="1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25204</a:t>
            </a:r>
            <a:endParaRPr lang="en-US" sz="3600" b="1" spc="-55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5969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893968"/>
            <a:ext cx="5748323" cy="100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1049449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comprehensive web-based platform designed to revolutionize online assessments, Serves three main user types: Admins, Lecturers, and Students. Provides a secure and dynamic examination environment, Automates the entire process from quiz creation to grading. Delivers real-time results with instant email notifications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E2BA12D5-5E83-DBF5-E240-F7C8F4D0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960" y="666801"/>
            <a:ext cx="7458335" cy="93229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56488" y="1405050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u="none" strike="noStrike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4240" y="7745507"/>
            <a:ext cx="13774463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58280" y="4498924"/>
            <a:ext cx="15403004" cy="3298724"/>
            <a:chOff x="0" y="0"/>
            <a:chExt cx="2999100" cy="868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78483" y="4084987"/>
            <a:ext cx="2798430" cy="867963"/>
            <a:chOff x="-9598" y="-31226"/>
            <a:chExt cx="1022889" cy="3172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-9598" y="-31226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Simplify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Management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36085" y="4134344"/>
            <a:ext cx="2797638" cy="867963"/>
            <a:chOff x="-9310" y="-13185"/>
            <a:chExt cx="1022601" cy="3172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-9310" y="-13185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Real-time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Analytics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18370" y="4134344"/>
            <a:ext cx="2670160" cy="867963"/>
            <a:chOff x="0" y="-13185"/>
            <a:chExt cx="976004" cy="3172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6004" cy="250585"/>
            </a:xfrm>
            <a:custGeom>
              <a:avLst/>
              <a:gdLst/>
              <a:ahLst/>
              <a:cxnLst/>
              <a:rect l="l" t="t" r="r" b="b"/>
              <a:pathLst>
                <a:path w="976004" h="250585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3185"/>
              <a:ext cx="976004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Role-based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Access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860076" y="4998843"/>
            <a:ext cx="31696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the process of managing and conducting exams</a:t>
            </a:r>
            <a:endParaRPr lang="en-US" sz="2400" u="none" strike="noStrike" spc="-33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343191" y="4601394"/>
            <a:ext cx="31696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instant result generation and comprehensive analytics</a:t>
            </a:r>
            <a:endParaRPr lang="en-US" sz="2400" spc="-33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38736" y="4998844"/>
            <a:ext cx="2981858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clear responsibilities for each user type</a:t>
            </a:r>
            <a:b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2400" u="none" strike="noStrike" spc="-33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35" name="Group 25">
            <a:extLst>
              <a:ext uri="{FF2B5EF4-FFF2-40B4-BE49-F238E27FC236}">
                <a16:creationId xmlns:a16="http://schemas.microsoft.com/office/drawing/2014/main" id="{1FB92213-2A66-E468-596B-FF5EEEF3E5A1}"/>
              </a:ext>
            </a:extLst>
          </p:cNvPr>
          <p:cNvGrpSpPr/>
          <p:nvPr/>
        </p:nvGrpSpPr>
        <p:grpSpPr>
          <a:xfrm>
            <a:off x="12738544" y="4087908"/>
            <a:ext cx="2670160" cy="867963"/>
            <a:chOff x="0" y="-42396"/>
            <a:chExt cx="976004" cy="317260"/>
          </a:xfrm>
        </p:grpSpPr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84E6569D-372F-7B7F-70A4-81213BEF0D4F}"/>
                </a:ext>
              </a:extLst>
            </p:cNvPr>
            <p:cNvSpPr/>
            <p:nvPr/>
          </p:nvSpPr>
          <p:spPr>
            <a:xfrm>
              <a:off x="0" y="0"/>
              <a:ext cx="976004" cy="250585"/>
            </a:xfrm>
            <a:custGeom>
              <a:avLst/>
              <a:gdLst/>
              <a:ahLst/>
              <a:cxnLst/>
              <a:rect l="l" t="t" r="r" b="b"/>
              <a:pathLst>
                <a:path w="976004" h="250585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E9ECBDDC-9903-B735-B39A-F05203BEB848}"/>
                </a:ext>
              </a:extLst>
            </p:cNvPr>
            <p:cNvSpPr txBox="1"/>
            <p:nvPr/>
          </p:nvSpPr>
          <p:spPr>
            <a:xfrm>
              <a:off x="0" y="-42396"/>
              <a:ext cx="976004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Secure &amp;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Accessible</a:t>
              </a:r>
            </a:p>
          </p:txBody>
        </p:sp>
      </p:grpSp>
      <p:sp>
        <p:nvSpPr>
          <p:cNvPr id="38" name="TextBox 30">
            <a:extLst>
              <a:ext uri="{FF2B5EF4-FFF2-40B4-BE49-F238E27FC236}">
                <a16:creationId xmlns:a16="http://schemas.microsoft.com/office/drawing/2014/main" id="{DDB48A76-90A2-8D05-22EC-D0ED0A7113CE}"/>
              </a:ext>
            </a:extLst>
          </p:cNvPr>
          <p:cNvSpPr txBox="1"/>
          <p:nvPr/>
        </p:nvSpPr>
        <p:spPr>
          <a:xfrm>
            <a:off x="12858910" y="5032324"/>
            <a:ext cx="2981858" cy="105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Ensure security and mobile accessibility</a:t>
            </a:r>
            <a:endParaRPr lang="en-US" sz="2400" u="none" strike="noStrike" spc="-33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E8BDF3AB-54D3-5EEF-AA19-68DAD3C4EBF2}"/>
              </a:ext>
            </a:extLst>
          </p:cNvPr>
          <p:cNvGrpSpPr/>
          <p:nvPr/>
        </p:nvGrpSpPr>
        <p:grpSpPr>
          <a:xfrm>
            <a:off x="-2302888" y="8409070"/>
            <a:ext cx="4605776" cy="4593867"/>
            <a:chOff x="0" y="0"/>
            <a:chExt cx="812800" cy="812800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4A08C828-88FD-A35A-ED31-1DF692BC63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CDE57798-242C-B5DD-BB1E-4FB23EEAAF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E454E65-C00A-BD1C-14A6-C7F3090E8E04}"/>
              </a:ext>
            </a:extLst>
          </p:cNvPr>
          <p:cNvSpPr txBox="1"/>
          <p:nvPr/>
        </p:nvSpPr>
        <p:spPr>
          <a:xfrm>
            <a:off x="2078986" y="2450032"/>
            <a:ext cx="8627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Our system transforms traditional examination methods by eliminating 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manual processes and providing automated, secure, and efficient assessment management.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417025" y="1895726"/>
            <a:ext cx="7453950" cy="87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4748" y="7506787"/>
            <a:ext cx="529787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145"/>
              </a:lnSpc>
              <a:spcBef>
                <a:spcPct val="0"/>
              </a:spcBef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ASP.NET Web API - Robust server-side processing and data management</a:t>
            </a:r>
            <a:endParaRPr lang="en-US" sz="2000" u="none" strike="noStrike" spc="-30" dirty="0">
              <a:solidFill>
                <a:srgbClr val="051D4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03405" y="7583691"/>
            <a:ext cx="5297877" cy="54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145"/>
              </a:lnSpc>
              <a:spcBef>
                <a:spcPct val="0"/>
              </a:spcBef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SQL Server / MySQL - Reliable data storage and retrieval </a:t>
            </a:r>
            <a:endParaRPr lang="en-US" sz="2000" u="none" strike="noStrike" spc="-30" dirty="0">
              <a:solidFill>
                <a:srgbClr val="051D4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14400" y="6857631"/>
            <a:ext cx="2877407" cy="4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00"/>
              </a:lnSpc>
              <a:spcBef>
                <a:spcPct val="0"/>
              </a:spcBef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  <a:endParaRPr lang="en-US" sz="3200" u="none" strike="noStrike" dirty="0">
              <a:solidFill>
                <a:srgbClr val="051D40"/>
              </a:solidFill>
              <a:latin typeface="Poppins" panose="00000500000000000000" pitchFamily="2" charset="0"/>
              <a:ea typeface="Montserrat"/>
              <a:cs typeface="Poppins" panose="00000500000000000000" pitchFamily="2" charset="0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565595" y="6877414"/>
            <a:ext cx="287740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Backend</a:t>
            </a:r>
            <a:endParaRPr lang="en-US" sz="2800" u="none" strike="noStrike" dirty="0">
              <a:solidFill>
                <a:srgbClr val="051D40"/>
              </a:solidFill>
              <a:latin typeface="Poppins" panose="00000500000000000000" pitchFamily="2" charset="0"/>
              <a:ea typeface="Montserrat"/>
              <a:cs typeface="Poppins" panose="00000500000000000000" pitchFamily="2" charset="0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713641" y="6855621"/>
            <a:ext cx="287740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Database:</a:t>
            </a:r>
            <a:endParaRPr lang="en-US" sz="2800" u="none" strike="noStrike" dirty="0">
              <a:solidFill>
                <a:srgbClr val="051D40"/>
              </a:solidFill>
              <a:latin typeface="Poppins" panose="00000500000000000000" pitchFamily="2" charset="0"/>
              <a:ea typeface="Montserrat"/>
              <a:cs typeface="Poppins" panose="00000500000000000000" pitchFamily="2" charset="0"/>
              <a:sym typeface="Montserra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DEF727-AC1D-1A3D-32D0-E2CA6B2528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3459108"/>
            <a:ext cx="5436120" cy="3038431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20697" y="7327251"/>
            <a:ext cx="529787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React.js - For responsive and interactive user interfaces</a:t>
            </a:r>
            <a:endParaRPr lang="en-US" sz="2000" spc="-39" dirty="0">
              <a:solidFill>
                <a:srgbClr val="145DA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3122DB4-0511-809C-4186-E184882B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13" y="-342900"/>
            <a:ext cx="11049000" cy="11049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5741" y="3607451"/>
            <a:ext cx="14654687" cy="5233568"/>
            <a:chOff x="-18083" y="-38100"/>
            <a:chExt cx="3859671" cy="1378388"/>
          </a:xfrm>
        </p:grpSpPr>
        <p:sp>
          <p:nvSpPr>
            <p:cNvPr id="4" name="Freeform 4"/>
            <p:cNvSpPr/>
            <p:nvPr/>
          </p:nvSpPr>
          <p:spPr>
            <a:xfrm>
              <a:off x="-18083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0646" y="896237"/>
            <a:ext cx="12131853" cy="1094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Roles &amp; </a:t>
            </a:r>
            <a:r>
              <a:rPr lang="en-US" sz="600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Permissons</a:t>
            </a:r>
            <a:endParaRPr lang="en-US" sz="6000" b="1" dirty="0">
              <a:solidFill>
                <a:srgbClr val="FDFDF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0420" y="2245049"/>
            <a:ext cx="9913189" cy="80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8"/>
              </a:lnSpc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develop a web-based Online Examination Portal that simplifies the management of quizzes and exams. </a:t>
            </a:r>
            <a:endParaRPr lang="en-US" sz="2313" u="none" strike="noStrike" spc="-46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83810" y="5422964"/>
            <a:ext cx="4161784" cy="6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000" b="1" dirty="0"/>
              <a:t>Primary Role:</a:t>
            </a:r>
            <a:r>
              <a:rPr lang="en-US" sz="2000" dirty="0"/>
              <a:t> Complete system oversight and management</a:t>
            </a:r>
            <a:endParaRPr lang="en-US" sz="1973" u="none" strike="noStrike" spc="-39" dirty="0">
              <a:solidFill>
                <a:srgbClr val="145DA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87690" y="4883267"/>
            <a:ext cx="4951200" cy="44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400" dirty="0">
                <a:latin typeface="Montserrat" panose="00000500000000000000" pitchFamily="2" charset="0"/>
              </a:rPr>
              <a:t>Admin (System Controller)</a:t>
            </a:r>
            <a:endParaRPr lang="en-US" sz="2400" dirty="0">
              <a:solidFill>
                <a:srgbClr val="145DA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93090" y="5422964"/>
            <a:ext cx="4161784" cy="6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Primary Role: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Quiz creation and student assessment</a:t>
            </a:r>
            <a:endParaRPr lang="en-US" u="none" strike="noStrike" spc="-39" dirty="0">
              <a:solidFill>
                <a:srgbClr val="145DA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16890" y="4898323"/>
            <a:ext cx="4505802" cy="441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400" dirty="0">
                <a:latin typeface="Montserrat" panose="00000500000000000000" pitchFamily="2" charset="0"/>
              </a:rPr>
              <a:t>Lecturer (Content Creator)</a:t>
            </a:r>
            <a:endParaRPr lang="en-US" sz="2400" dirty="0">
              <a:solidFill>
                <a:srgbClr val="145DA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CF282C5-CF2A-FF49-5D7C-319937404407}"/>
              </a:ext>
            </a:extLst>
          </p:cNvPr>
          <p:cNvSpPr txBox="1"/>
          <p:nvPr/>
        </p:nvSpPr>
        <p:spPr>
          <a:xfrm>
            <a:off x="6081019" y="6192080"/>
            <a:ext cx="4505802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Design comprehensive exams with multiple question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time limits and assessment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Monitor student performance and submission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real-time notifications when students complete exams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69FB48D-E01F-810D-AF73-AFEB6E2C6C34}"/>
              </a:ext>
            </a:extLst>
          </p:cNvPr>
          <p:cNvSpPr txBox="1"/>
          <p:nvPr/>
        </p:nvSpPr>
        <p:spPr>
          <a:xfrm>
            <a:off x="1286387" y="5959691"/>
            <a:ext cx="4505802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700" dirty="0">
              <a:latin typeface="Calibri (Body)"/>
              <a:cs typeface="Poppins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Calibri (Body)"/>
                <a:cs typeface="Poppins" panose="00000500000000000000" pitchFamily="2" charset="0"/>
              </a:rPr>
              <a:t>Create and manage lecturer accounts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Calibri (Body)"/>
                <a:cs typeface="Poppins" panose="00000500000000000000" pitchFamily="2" charset="0"/>
              </a:rPr>
              <a:t>Monitor all platform activities and user behavior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Calibri (Body)"/>
                <a:cs typeface="Poppins" panose="00000500000000000000" pitchFamily="2" charset="0"/>
              </a:rPr>
              <a:t>Access system-wide quiz analytics and reports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Calibri (Body)"/>
                <a:cs typeface="Poppins" panose="00000500000000000000" pitchFamily="2" charset="0"/>
              </a:rPr>
              <a:t>Manage user permissions and account status 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F06A3CE9-02A6-6362-4112-0376D3650582}"/>
              </a:ext>
            </a:extLst>
          </p:cNvPr>
          <p:cNvSpPr txBox="1"/>
          <p:nvPr/>
        </p:nvSpPr>
        <p:spPr>
          <a:xfrm>
            <a:off x="10845398" y="5407908"/>
            <a:ext cx="4161784" cy="6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Primary Role: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Take assigned assessments</a:t>
            </a:r>
            <a:endParaRPr lang="en-US" u="none" strike="noStrike" spc="-39" dirty="0">
              <a:solidFill>
                <a:srgbClr val="145DA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954C449-6CB1-1DE5-E298-ED605A9A7A4D}"/>
              </a:ext>
            </a:extLst>
          </p:cNvPr>
          <p:cNvSpPr txBox="1"/>
          <p:nvPr/>
        </p:nvSpPr>
        <p:spPr>
          <a:xfrm>
            <a:off x="10769198" y="4883267"/>
            <a:ext cx="4505802" cy="441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400" dirty="0">
                <a:latin typeface="Montserrat" panose="00000500000000000000" pitchFamily="2" charset="0"/>
              </a:rPr>
              <a:t>Student (Assessment Taker)</a:t>
            </a:r>
            <a:endParaRPr lang="en-US" sz="2400" dirty="0">
              <a:solidFill>
                <a:srgbClr val="145DA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1C7BA81C-9F8B-717E-F324-CA310222FC84}"/>
              </a:ext>
            </a:extLst>
          </p:cNvPr>
          <p:cNvSpPr txBox="1"/>
          <p:nvPr/>
        </p:nvSpPr>
        <p:spPr>
          <a:xfrm>
            <a:off x="10823667" y="6052775"/>
            <a:ext cx="4505802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600" dirty="0">
              <a:latin typeface="Calibri (Body)"/>
              <a:cs typeface="Poppins" panose="00000500000000000000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 (Body)"/>
                <a:cs typeface="Poppins" panose="00000500000000000000" pitchFamily="2" charset="0"/>
              </a:rPr>
              <a:t>Access assigned quizzes through personalized dashboard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 (Body)"/>
                <a:cs typeface="Poppins" panose="00000500000000000000" pitchFamily="2" charset="0"/>
              </a:rPr>
              <a:t>Complete timed assessments with countdown features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 (Body)"/>
                <a:cs typeface="Poppins" panose="00000500000000000000" pitchFamily="2" charset="0"/>
              </a:rPr>
              <a:t>View immediate results upon submission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 (Body)"/>
                <a:cs typeface="Poppins" panose="00000500000000000000" pitchFamily="2" charset="0"/>
              </a:rPr>
              <a:t>Receive detailed email confirmations with scores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812081" y="2303744"/>
            <a:ext cx="4203375" cy="5973865"/>
            <a:chOff x="0" y="0"/>
            <a:chExt cx="1416547" cy="20132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201579" y="1304307"/>
            <a:ext cx="7884841" cy="76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300"/>
              </a:lnSpc>
              <a:spcBef>
                <a:spcPct val="0"/>
              </a:spcBef>
            </a:pPr>
            <a:r>
              <a:rPr lang="en-US" sz="4800" dirty="0"/>
              <a:t>Core System Features</a:t>
            </a:r>
            <a:endParaRPr lang="en-US" sz="4500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84630" y="5601888"/>
            <a:ext cx="3579202" cy="181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JWT-based secure login system with role-based access control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Password encryption and data protection protocols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30038" y="4167779"/>
            <a:ext cx="3916068" cy="8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00" dirty="0">
                <a:latin typeface=" Poppins bold"/>
                <a:cs typeface="Poppins" panose="00000500000000000000" pitchFamily="2" charset="0"/>
              </a:rPr>
              <a:t>Security &amp; Authentication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7009" y="5495704"/>
            <a:ext cx="3579202" cy="25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600" dirty="0">
              <a:latin typeface="Poppins "/>
              <a:cs typeface="Poppins Bold" panose="00000800000000000000" pitchFamily="2" charset="0"/>
            </a:endParaRPr>
          </a:p>
          <a:p>
            <a:pPr marL="285750" lvl="0" indent="-28575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 "/>
                <a:cs typeface="Poppins Bold" panose="00000800000000000000" pitchFamily="2" charset="0"/>
              </a:rPr>
              <a:t>Multiple question types (MCQ, True/False, Short Answer) </a:t>
            </a:r>
          </a:p>
          <a:p>
            <a:pPr marL="285750" lvl="0" indent="-28575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 "/>
                <a:cs typeface="Poppins Bold" panose="00000800000000000000" pitchFamily="2" charset="0"/>
              </a:rPr>
              <a:t>Customizable time limits with automatic submission </a:t>
            </a:r>
          </a:p>
          <a:p>
            <a:pPr marL="285750" lvl="0" indent="-28575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 "/>
                <a:cs typeface="Poppins Bold" panose="00000800000000000000" pitchFamily="2" charset="0"/>
              </a:rPr>
              <a:t>Real-time scoring algorithms with instant result display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801" y="4257130"/>
            <a:ext cx="3969772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Assessment Management</a:t>
            </a:r>
            <a:endParaRPr lang="en-US" sz="2400" b="1" dirty="0">
              <a:solidFill>
                <a:srgbClr val="145DA0"/>
              </a:solidFill>
              <a:latin typeface="Poppins Bold" panose="00000800000000000000" pitchFamily="2" charset="0"/>
              <a:ea typeface="Poppins Bold"/>
              <a:cs typeface="Poppins Bold" panose="00000800000000000000" pitchFamily="2" charset="0"/>
              <a:sym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60611" y="5807975"/>
            <a:ext cx="3579202" cy="181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Automated email notifications for all key events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Submission confirmations and result summaries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12379" y="4244113"/>
            <a:ext cx="3490991" cy="86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Communication System</a:t>
            </a:r>
            <a:endParaRPr lang="en-US" sz="2400" b="1" dirty="0">
              <a:solidFill>
                <a:srgbClr val="145DA0"/>
              </a:solidFill>
              <a:latin typeface="Poppins Bold" panose="00000800000000000000" pitchFamily="2" charset="0"/>
              <a:ea typeface="Poppins Bold"/>
              <a:cs typeface="Poppins Bold" panose="00000800000000000000" pitchFamily="2" charset="0"/>
              <a:sym typeface="Poppins Bold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8D5A61A-E56B-1C7F-8624-609B2064A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08" y="2711515"/>
            <a:ext cx="1658288" cy="14101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079F708-6F51-EC4F-E2DB-9844A4B31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839334"/>
            <a:ext cx="1404779" cy="14047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F31C65-DED6-E87E-4EC3-FBFBEDFDF0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017" y="2726238"/>
            <a:ext cx="1495502" cy="1495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52857" y="1846300"/>
            <a:ext cx="7274437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>
                <a:latin typeface="Montserrat Bold" panose="00000800000000000000" charset="0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57503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Alfredo Torres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3789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Juliana Silva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90076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Gallego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0076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Expert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54134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4134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78C6FD9-7826-7D16-3C19-BA026D1F1C4C}"/>
              </a:ext>
            </a:extLst>
          </p:cNvPr>
          <p:cNvSpPr txBox="1"/>
          <p:nvPr/>
        </p:nvSpPr>
        <p:spPr>
          <a:xfrm>
            <a:off x="4014130" y="3111421"/>
            <a:ext cx="10913164" cy="4454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Our Online Examination System represents a comprehensive solution that addresses the critical challenges facing modern educational assessment. Through careful analysis and strategic development, we have created a platform that serves the needs of administrators, educators, and students alike.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9B07E-282B-9658-4D68-59DE8690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900A93E-51F8-DE98-0A64-824092D95B42}"/>
              </a:ext>
            </a:extLst>
          </p:cNvPr>
          <p:cNvSpPr txBox="1"/>
          <p:nvPr/>
        </p:nvSpPr>
        <p:spPr>
          <a:xfrm>
            <a:off x="5638800" y="4000500"/>
            <a:ext cx="8819592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3793374-F5C4-AD45-F127-A183C7E18238}"/>
              </a:ext>
            </a:extLst>
          </p:cNvPr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1358569-B245-6E29-39E6-F8C3AE1A63C6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0A10E4B-93A6-7311-EC41-990E296FEEE8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D4B0902-61FC-F07F-BF2F-8FAD73B2CD7D}"/>
              </a:ext>
            </a:extLst>
          </p:cNvPr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9AFDDBB-CDD9-1945-D95A-FAF003D20D3D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9D658F6-F1CA-5DA4-44C1-B1B159F8A8F4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104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440</Words>
  <Application>Microsoft Office PowerPoint</Application>
  <PresentationFormat>Custom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Montserrat</vt:lpstr>
      <vt:lpstr> Poppins bold</vt:lpstr>
      <vt:lpstr>Poppins Bold</vt:lpstr>
      <vt:lpstr>Calibri (Body)</vt:lpstr>
      <vt:lpstr>Poppins</vt:lpstr>
      <vt:lpstr>Poppins 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KS</dc:creator>
  <cp:lastModifiedBy>kalisa mutabazi</cp:lastModifiedBy>
  <cp:revision>2</cp:revision>
  <dcterms:created xsi:type="dcterms:W3CDTF">2006-08-16T00:00:00Z</dcterms:created>
  <dcterms:modified xsi:type="dcterms:W3CDTF">2025-05-26T12:09:00Z</dcterms:modified>
  <dc:identifier>DAGoijelJnE</dc:identifier>
</cp:coreProperties>
</file>